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76" r:id="rId2"/>
  </p:sldMasterIdLst>
  <p:notesMasterIdLst>
    <p:notesMasterId r:id="rId16"/>
  </p:notesMasterIdLst>
  <p:sldIdLst>
    <p:sldId id="508" r:id="rId3"/>
    <p:sldId id="522" r:id="rId4"/>
    <p:sldId id="472" r:id="rId5"/>
    <p:sldId id="519" r:id="rId6"/>
    <p:sldId id="520" r:id="rId7"/>
    <p:sldId id="513" r:id="rId8"/>
    <p:sldId id="518" r:id="rId9"/>
    <p:sldId id="502" r:id="rId10"/>
    <p:sldId id="515" r:id="rId11"/>
    <p:sldId id="517" r:id="rId12"/>
    <p:sldId id="507" r:id="rId13"/>
    <p:sldId id="501" r:id="rId14"/>
    <p:sldId id="523" r:id="rId15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黑体" panose="02010609060101010101" pitchFamily="49" charset="-122"/>
      <p:regular r:id="rId21"/>
    </p:embeddedFont>
    <p:embeddedFont>
      <p:font typeface="楷体" panose="02010609060101010101" pitchFamily="49" charset="-122"/>
      <p:regular r:id="rId22"/>
    </p:embeddedFont>
    <p:embeddedFont>
      <p:font typeface="微软雅黑" panose="020B0503020204020204" pitchFamily="34" charset="-122"/>
      <p:regular r:id="rId23"/>
      <p:bold r:id="rId24"/>
    </p:embeddedFont>
    <p:embeddedFont>
      <p:font typeface="幼圆" panose="02010509060101010101" pitchFamily="49" charset="-122"/>
      <p:regular r:id="rId25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orient="horz" pos="1619">
          <p15:clr>
            <a:srgbClr val="A4A3A4"/>
          </p15:clr>
        </p15:guide>
        <p15:guide id="3" pos="384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69AF"/>
    <a:srgbClr val="E8F0F3"/>
    <a:srgbClr val="8B3E27"/>
    <a:srgbClr val="FAE0BD"/>
    <a:srgbClr val="2569AF"/>
    <a:srgbClr val="0000FF"/>
    <a:srgbClr val="009900"/>
    <a:srgbClr val="FF0000"/>
    <a:srgbClr val="FF9933"/>
    <a:srgbClr val="AFF2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2" autoAdjust="0"/>
    <p:restoredTop sz="99556" autoAdjust="0"/>
  </p:normalViewPr>
  <p:slideViewPr>
    <p:cSldViewPr>
      <p:cViewPr varScale="1">
        <p:scale>
          <a:sx n="119" d="100"/>
          <a:sy n="119" d="100"/>
        </p:scale>
        <p:origin x="186" y="96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2.fntdata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font" Target="fonts/font5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8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7.fntdata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font" Target="fonts/font3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6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3933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7636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797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" Target="../slides/slid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448272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确定位置（一）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9A43821B-D8F9-4D5A-BFEC-F0EFDA5F1561}"/>
              </a:ext>
            </a:extLst>
          </p:cNvPr>
          <p:cNvGrpSpPr/>
          <p:nvPr userDrawn="1"/>
        </p:nvGrpSpPr>
        <p:grpSpPr>
          <a:xfrm>
            <a:off x="7995511" y="4756135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C7A451AB-10D1-445B-B952-C68EF0F7599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7" action="ppaction://hlinksldjump"/>
              <a:extLst>
                <a:ext uri="{FF2B5EF4-FFF2-40B4-BE49-F238E27FC236}">
                  <a16:creationId xmlns:a16="http://schemas.microsoft.com/office/drawing/2014/main" id="{C19001AF-CF29-47D0-991A-1E56775B299A}"/>
                </a:ext>
              </a:extLst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anose="02010609060101010101" pitchFamily="49" charset="-122"/>
                  <a:ea typeface="黑体" panose="02010609060101010101" pitchFamily="49" charset="-122"/>
                </a:rPr>
                <a:t>返回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72" r:id="rId2"/>
    <p:sldLayoutId id="214748367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380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4.emf"/><Relationship Id="rId7" Type="http://schemas.openxmlformats.org/officeDocument/2006/relationships/slide" Target="slide1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1.xml"/><Relationship Id="rId5" Type="http://schemas.openxmlformats.org/officeDocument/2006/relationships/slide" Target="slide3.xml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microsoft.com/office/2007/relationships/hdphoto" Target="../media/hdphoto1.wdp"/><Relationship Id="rId7" Type="http://schemas.openxmlformats.org/officeDocument/2006/relationships/image" Target="../media/image1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27" name="矩形 26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0" y="51470"/>
              <a:ext cx="3275856" cy="275590"/>
              <a:chOff x="0" y="51470"/>
              <a:chExt cx="3275856" cy="275590"/>
            </a:xfrm>
          </p:grpSpPr>
          <p:sp>
            <p:nvSpPr>
              <p:cNvPr id="30" name="文本框 22"/>
              <p:cNvSpPr txBox="1"/>
              <p:nvPr/>
            </p:nvSpPr>
            <p:spPr>
              <a:xfrm>
                <a:off x="179512" y="51470"/>
                <a:ext cx="2316480" cy="275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北师大版  数学  五年级  下册</a:t>
                </a:r>
              </a:p>
            </p:txBody>
          </p:sp>
          <p:cxnSp>
            <p:nvCxnSpPr>
              <p:cNvPr id="31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2" name="单圆角矩形 31"/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3" name="单圆角矩形 32"/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5" name="单圆角矩形 34"/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8" name="单圆角矩形 37"/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9" name="单圆角矩形 38"/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1423937" y="1435155"/>
            <a:ext cx="6085641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确定位置（一）</a:t>
            </a:r>
          </a:p>
        </p:txBody>
      </p:sp>
      <p:pic>
        <p:nvPicPr>
          <p:cNvPr id="41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圆角矩形 41">
            <a:hlinkClick r:id="rId4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43" name="圆角矩形 42">
            <a:hlinkClick r:id="rId5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46" name="圆角矩形 45">
            <a:hlinkClick r:id="rId6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课堂小结</a:t>
            </a:r>
          </a:p>
        </p:txBody>
      </p:sp>
      <p:sp>
        <p:nvSpPr>
          <p:cNvPr id="47" name="圆角矩形 46">
            <a:hlinkClick r:id="rId7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  <p:sp>
        <p:nvSpPr>
          <p:cNvPr id="48" name="矩形 47"/>
          <p:cNvSpPr/>
          <p:nvPr/>
        </p:nvSpPr>
        <p:spPr>
          <a:xfrm>
            <a:off x="912693" y="519703"/>
            <a:ext cx="2196755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确定位置</a:t>
            </a:r>
          </a:p>
        </p:txBody>
      </p:sp>
      <p:sp>
        <p:nvSpPr>
          <p:cNvPr id="50" name="圆角矩形 49">
            <a:hlinkClick r:id="rId8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pic>
        <p:nvPicPr>
          <p:cNvPr id="51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52" name="组合 51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54" name="文本框 10"/>
            <p:cNvSpPr txBox="1"/>
            <p:nvPr/>
          </p:nvSpPr>
          <p:spPr>
            <a:xfrm>
              <a:off x="1435768" y="1385539"/>
              <a:ext cx="407035" cy="6299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6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560560" y="339502"/>
            <a:ext cx="6372225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观察下图。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⑴从希望小学出门后，怎么走可以到达养鱼塘？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⑵广播站在养鱼塘的什么方向上？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⑶说一说从乐乐家到希望小学的行走路线。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263999"/>
            <a:ext cx="4562475" cy="2078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59"/>
          <p:cNvGrpSpPr/>
          <p:nvPr/>
        </p:nvGrpSpPr>
        <p:grpSpPr bwMode="auto">
          <a:xfrm>
            <a:off x="2790006" y="3392711"/>
            <a:ext cx="1889522" cy="1418034"/>
            <a:chOff x="1202" y="568"/>
            <a:chExt cx="1587" cy="1191"/>
          </a:xfrm>
        </p:grpSpPr>
        <p:grpSp>
          <p:nvGrpSpPr>
            <p:cNvPr id="10" name="Group 60"/>
            <p:cNvGrpSpPr/>
            <p:nvPr/>
          </p:nvGrpSpPr>
          <p:grpSpPr bwMode="auto">
            <a:xfrm>
              <a:off x="1428" y="754"/>
              <a:ext cx="908" cy="771"/>
              <a:chOff x="361" y="527"/>
              <a:chExt cx="499" cy="454"/>
            </a:xfrm>
          </p:grpSpPr>
          <p:sp>
            <p:nvSpPr>
              <p:cNvPr id="15" name="Line 61"/>
              <p:cNvSpPr>
                <a:spLocks noChangeShapeType="1"/>
              </p:cNvSpPr>
              <p:nvPr/>
            </p:nvSpPr>
            <p:spPr bwMode="auto">
              <a:xfrm>
                <a:off x="361" y="754"/>
                <a:ext cx="499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600" b="1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6" name="Line 62"/>
              <p:cNvSpPr>
                <a:spLocks noChangeShapeType="1"/>
              </p:cNvSpPr>
              <p:nvPr/>
            </p:nvSpPr>
            <p:spPr bwMode="auto">
              <a:xfrm flipV="1">
                <a:off x="612" y="527"/>
                <a:ext cx="0" cy="454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600" b="1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11" name="Text Box 63"/>
            <p:cNvSpPr txBox="1">
              <a:spLocks noChangeArrowheads="1"/>
            </p:cNvSpPr>
            <p:nvPr/>
          </p:nvSpPr>
          <p:spPr bwMode="auto">
            <a:xfrm>
              <a:off x="1746" y="568"/>
              <a:ext cx="499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zh-CN" altLang="en-US" sz="16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北</a:t>
              </a:r>
            </a:p>
          </p:txBody>
        </p:sp>
        <p:sp>
          <p:nvSpPr>
            <p:cNvPr id="12" name="Text Box 64"/>
            <p:cNvSpPr txBox="1">
              <a:spLocks noChangeArrowheads="1"/>
            </p:cNvSpPr>
            <p:nvPr/>
          </p:nvSpPr>
          <p:spPr bwMode="auto">
            <a:xfrm>
              <a:off x="2290" y="1022"/>
              <a:ext cx="499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zh-CN" altLang="en-US" sz="16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东</a:t>
              </a:r>
            </a:p>
          </p:txBody>
        </p:sp>
        <p:sp>
          <p:nvSpPr>
            <p:cNvPr id="13" name="Text Box 65"/>
            <p:cNvSpPr txBox="1">
              <a:spLocks noChangeArrowheads="1"/>
            </p:cNvSpPr>
            <p:nvPr/>
          </p:nvSpPr>
          <p:spPr bwMode="auto">
            <a:xfrm>
              <a:off x="1756" y="1475"/>
              <a:ext cx="499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zh-CN" altLang="en-US" sz="16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南</a:t>
              </a:r>
            </a:p>
          </p:txBody>
        </p:sp>
        <p:sp>
          <p:nvSpPr>
            <p:cNvPr id="14" name="Text Box 66"/>
            <p:cNvSpPr txBox="1">
              <a:spLocks noChangeArrowheads="1"/>
            </p:cNvSpPr>
            <p:nvPr/>
          </p:nvSpPr>
          <p:spPr bwMode="auto">
            <a:xfrm>
              <a:off x="1202" y="1022"/>
              <a:ext cx="499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zh-CN" altLang="en-US" sz="16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西</a:t>
              </a:r>
            </a:p>
          </p:txBody>
        </p:sp>
      </p:grpSp>
      <p:grpSp>
        <p:nvGrpSpPr>
          <p:cNvPr id="17" name="Group 59"/>
          <p:cNvGrpSpPr/>
          <p:nvPr/>
        </p:nvGrpSpPr>
        <p:grpSpPr bwMode="auto">
          <a:xfrm>
            <a:off x="3846091" y="2317577"/>
            <a:ext cx="1889522" cy="1418034"/>
            <a:chOff x="1202" y="568"/>
            <a:chExt cx="1587" cy="1191"/>
          </a:xfrm>
        </p:grpSpPr>
        <p:grpSp>
          <p:nvGrpSpPr>
            <p:cNvPr id="18" name="Group 60"/>
            <p:cNvGrpSpPr/>
            <p:nvPr/>
          </p:nvGrpSpPr>
          <p:grpSpPr bwMode="auto">
            <a:xfrm>
              <a:off x="1428" y="754"/>
              <a:ext cx="908" cy="771"/>
              <a:chOff x="361" y="527"/>
              <a:chExt cx="499" cy="454"/>
            </a:xfrm>
          </p:grpSpPr>
          <p:sp>
            <p:nvSpPr>
              <p:cNvPr id="24" name="Line 61"/>
              <p:cNvSpPr>
                <a:spLocks noChangeShapeType="1"/>
              </p:cNvSpPr>
              <p:nvPr/>
            </p:nvSpPr>
            <p:spPr bwMode="auto">
              <a:xfrm>
                <a:off x="361" y="754"/>
                <a:ext cx="499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600" b="1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5" name="Line 62"/>
              <p:cNvSpPr>
                <a:spLocks noChangeShapeType="1"/>
              </p:cNvSpPr>
              <p:nvPr/>
            </p:nvSpPr>
            <p:spPr bwMode="auto">
              <a:xfrm flipV="1">
                <a:off x="612" y="527"/>
                <a:ext cx="0" cy="454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600" b="1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19" name="Text Box 63"/>
            <p:cNvSpPr txBox="1">
              <a:spLocks noChangeArrowheads="1"/>
            </p:cNvSpPr>
            <p:nvPr/>
          </p:nvSpPr>
          <p:spPr bwMode="auto">
            <a:xfrm>
              <a:off x="1746" y="568"/>
              <a:ext cx="499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zh-CN" altLang="en-US" sz="16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北</a:t>
              </a:r>
            </a:p>
          </p:txBody>
        </p:sp>
        <p:sp>
          <p:nvSpPr>
            <p:cNvPr id="21" name="Text Box 64"/>
            <p:cNvSpPr txBox="1">
              <a:spLocks noChangeArrowheads="1"/>
            </p:cNvSpPr>
            <p:nvPr/>
          </p:nvSpPr>
          <p:spPr bwMode="auto">
            <a:xfrm>
              <a:off x="2290" y="1022"/>
              <a:ext cx="499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zh-CN" altLang="en-US" sz="16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东</a:t>
              </a:r>
            </a:p>
          </p:txBody>
        </p:sp>
        <p:sp>
          <p:nvSpPr>
            <p:cNvPr id="22" name="Text Box 65"/>
            <p:cNvSpPr txBox="1">
              <a:spLocks noChangeArrowheads="1"/>
            </p:cNvSpPr>
            <p:nvPr/>
          </p:nvSpPr>
          <p:spPr bwMode="auto">
            <a:xfrm>
              <a:off x="1756" y="1475"/>
              <a:ext cx="499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zh-CN" altLang="en-US" sz="16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南</a:t>
              </a:r>
            </a:p>
          </p:txBody>
        </p:sp>
        <p:sp>
          <p:nvSpPr>
            <p:cNvPr id="23" name="Text Box 66"/>
            <p:cNvSpPr txBox="1">
              <a:spLocks noChangeArrowheads="1"/>
            </p:cNvSpPr>
            <p:nvPr/>
          </p:nvSpPr>
          <p:spPr bwMode="auto">
            <a:xfrm>
              <a:off x="1202" y="1022"/>
              <a:ext cx="499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zh-CN" altLang="en-US" sz="16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西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638" y="1751774"/>
            <a:ext cx="7500895" cy="2620176"/>
          </a:xfrm>
          <a:prstGeom prst="rect">
            <a:avLst/>
          </a:prstGeom>
        </p:spPr>
      </p:pic>
      <p:sp>
        <p:nvSpPr>
          <p:cNvPr id="14" name="TextBox 4"/>
          <p:cNvSpPr>
            <a:spLocks noChangeArrowheads="1"/>
          </p:cNvSpPr>
          <p:nvPr/>
        </p:nvSpPr>
        <p:spPr bwMode="auto">
          <a:xfrm>
            <a:off x="1043608" y="1923678"/>
            <a:ext cx="6769362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    确定位置时，先要确定观测点并以观测点为中心，找到正北、正南、正西、正东四个方向，再看被观测物体与观测点之间的线段往哪个方向偏并测量角度，最后根据方向和距离确定位置。  </a:t>
            </a: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3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CB9FB63F-7089-4C5B-80EF-DCAF073049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44F82332-282E-4AC5-B0C3-638F927882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728" y="1601237"/>
            <a:ext cx="482453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Users\Administrator\Desktop\tim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43780" y="1051058"/>
            <a:ext cx="5057776" cy="337185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Oval 59"/>
          <p:cNvSpPr>
            <a:spLocks noChangeArrowheads="1"/>
          </p:cNvSpPr>
          <p:nvPr/>
        </p:nvSpPr>
        <p:spPr bwMode="auto">
          <a:xfrm>
            <a:off x="5357866" y="618280"/>
            <a:ext cx="3511154" cy="3311129"/>
          </a:xfrm>
          <a:prstGeom prst="ellipse">
            <a:avLst/>
          </a:prstGeom>
          <a:noFill/>
          <a:ln w="9525">
            <a:noFill/>
            <a:round/>
          </a:ln>
        </p:spPr>
        <p:txBody>
          <a:bodyPr wrap="none" anchor="ctr"/>
          <a:lstStyle/>
          <a:p>
            <a:endParaRPr lang="zh-CN" altLang="en-US" sz="1350">
              <a:solidFill>
                <a:prstClr val="black"/>
              </a:solidFill>
            </a:endParaRPr>
          </a:p>
        </p:txBody>
      </p:sp>
      <p:pic>
        <p:nvPicPr>
          <p:cNvPr id="22" name="Picture 3" descr="C:\Users\Administrator\Desktop\timg (1)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542243" y="1443723"/>
            <a:ext cx="4190149" cy="2508818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sp>
        <p:nvSpPr>
          <p:cNvPr id="26" name="云形标注 25"/>
          <p:cNvSpPr/>
          <p:nvPr/>
        </p:nvSpPr>
        <p:spPr>
          <a:xfrm>
            <a:off x="76316" y="1153294"/>
            <a:ext cx="2407452" cy="1371600"/>
          </a:xfrm>
          <a:prstGeom prst="cloudCallout">
            <a:avLst>
              <a:gd name="adj1" fmla="val -3054"/>
              <a:gd name="adj2" fmla="val 80230"/>
            </a:avLst>
          </a:prstGeom>
          <a:noFill/>
          <a:ln w="28575">
            <a:solidFill>
              <a:srgbClr val="2569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云形标注 26"/>
          <p:cNvSpPr/>
          <p:nvPr/>
        </p:nvSpPr>
        <p:spPr>
          <a:xfrm flipH="1">
            <a:off x="6804248" y="843558"/>
            <a:ext cx="2160240" cy="1573777"/>
          </a:xfrm>
          <a:prstGeom prst="cloudCallout">
            <a:avLst>
              <a:gd name="adj1" fmla="val 4384"/>
              <a:gd name="adj2" fmla="val 81844"/>
            </a:avLst>
          </a:prstGeom>
          <a:noFill/>
          <a:ln w="28575">
            <a:solidFill>
              <a:srgbClr val="8B3E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79512" y="1380713"/>
            <a:ext cx="240294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熊猫馆在喷泉广场的东北方向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3" name="矩形 2"/>
          <p:cNvSpPr/>
          <p:nvPr/>
        </p:nvSpPr>
        <p:spPr>
          <a:xfrm>
            <a:off x="6804247" y="1011128"/>
            <a:ext cx="216024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狮虎山也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</a:t>
            </a:r>
            <a:r>
              <a:rPr lang="zh-CN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喷泉广场的东北方向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16418" y1="43274" x2="16418" y2="43274"/>
                        <a14:foregroundMark x1="10821" y1="42601" x2="10821" y2="42601"/>
                        <a14:foregroundMark x1="5224" y1="44395" x2="5224" y2="44395"/>
                        <a14:foregroundMark x1="56343" y1="59193" x2="56343" y2="59193"/>
                        <a14:foregroundMark x1="80970" y1="64798" x2="80970" y2="64798"/>
                        <a14:foregroundMark x1="81343" y1="63229" x2="81343" y2="63229"/>
                        <a14:foregroundMark x1="82836" y1="67489" x2="82836" y2="67489"/>
                        <a14:foregroundMark x1="82836" y1="67489" x2="82836" y2="67489"/>
                        <a14:foregroundMark x1="83209" y1="92601" x2="83209" y2="92601"/>
                        <a14:foregroundMark x1="51493" y1="87668" x2="51493" y2="87668"/>
                        <a14:foregroundMark x1="83582" y1="16592" x2="83582" y2="16592"/>
                        <a14:foregroundMark x1="6716" y1="36547" x2="6716" y2="365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93675" y="2931790"/>
            <a:ext cx="956499" cy="1591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2787774"/>
            <a:ext cx="922798" cy="1482377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情境导入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云形标注 41"/>
          <p:cNvSpPr/>
          <p:nvPr/>
        </p:nvSpPr>
        <p:spPr>
          <a:xfrm>
            <a:off x="220332" y="1194618"/>
            <a:ext cx="2407452" cy="1164555"/>
          </a:xfrm>
          <a:prstGeom prst="cloudCallout">
            <a:avLst>
              <a:gd name="adj1" fmla="val -3054"/>
              <a:gd name="adj2" fmla="val 80230"/>
            </a:avLst>
          </a:prstGeom>
          <a:noFill/>
          <a:ln w="28575">
            <a:solidFill>
              <a:srgbClr val="2569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Arc 60"/>
          <p:cNvSpPr/>
          <p:nvPr/>
        </p:nvSpPr>
        <p:spPr bwMode="auto">
          <a:xfrm>
            <a:off x="4403427" y="984887"/>
            <a:ext cx="1620000" cy="1620000"/>
          </a:xfrm>
          <a:custGeom>
            <a:avLst/>
            <a:gdLst>
              <a:gd name="T0" fmla="*/ 0 w 21600"/>
              <a:gd name="T1" fmla="*/ 0 h 21600"/>
              <a:gd name="T2" fmla="*/ 18 w 21600"/>
              <a:gd name="T3" fmla="*/ 18 h 21600"/>
              <a:gd name="T4" fmla="*/ 0 w 21600"/>
              <a:gd name="T5" fmla="*/ 18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solidFill>
            <a:srgbClr val="DF9D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0" dirty="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弧形 7"/>
          <p:cNvSpPr/>
          <p:nvPr/>
        </p:nvSpPr>
        <p:spPr>
          <a:xfrm>
            <a:off x="3550676" y="1194619"/>
            <a:ext cx="1692377" cy="1692377"/>
          </a:xfrm>
          <a:prstGeom prst="arc">
            <a:avLst>
              <a:gd name="adj1" fmla="val 16200000"/>
              <a:gd name="adj2" fmla="val 18303621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弧形 8"/>
          <p:cNvSpPr/>
          <p:nvPr/>
        </p:nvSpPr>
        <p:spPr>
          <a:xfrm>
            <a:off x="3539263" y="1548757"/>
            <a:ext cx="1692377" cy="1692377"/>
          </a:xfrm>
          <a:prstGeom prst="arc">
            <a:avLst>
              <a:gd name="adj1" fmla="val 16200000"/>
              <a:gd name="adj2" fmla="val 19965363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012557" y="2355728"/>
            <a:ext cx="4737071" cy="504058"/>
            <a:chOff x="2683409" y="3140962"/>
            <a:chExt cx="6316094" cy="672075"/>
          </a:xfrm>
        </p:grpSpPr>
        <p:sp>
          <p:nvSpPr>
            <p:cNvPr id="11" name="Line 5"/>
            <p:cNvSpPr>
              <a:spLocks noChangeShapeType="1"/>
            </p:cNvSpPr>
            <p:nvPr/>
          </p:nvSpPr>
          <p:spPr bwMode="auto">
            <a:xfrm>
              <a:off x="3331109" y="3500438"/>
              <a:ext cx="52578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tailEnd type="stealth" w="med" len="med"/>
            </a:ln>
          </p:spPr>
          <p:txBody>
            <a:bodyPr/>
            <a:lstStyle/>
            <a:p>
              <a:endParaRPr lang="zh-CN" altLang="en-US" sz="20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" name="Text Box 25"/>
            <p:cNvSpPr txBox="1">
              <a:spLocks noChangeArrowheads="1"/>
            </p:cNvSpPr>
            <p:nvPr/>
          </p:nvSpPr>
          <p:spPr bwMode="auto">
            <a:xfrm>
              <a:off x="8496266" y="3140962"/>
              <a:ext cx="503237" cy="61555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东</a:t>
              </a:r>
            </a:p>
          </p:txBody>
        </p:sp>
        <p:sp>
          <p:nvSpPr>
            <p:cNvPr id="13" name="Text Box 24"/>
            <p:cNvSpPr txBox="1">
              <a:spLocks noChangeArrowheads="1"/>
            </p:cNvSpPr>
            <p:nvPr/>
          </p:nvSpPr>
          <p:spPr bwMode="auto">
            <a:xfrm>
              <a:off x="2683409" y="3197485"/>
              <a:ext cx="503237" cy="61555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西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139952" y="411510"/>
            <a:ext cx="377431" cy="4320480"/>
            <a:chOff x="5519935" y="548680"/>
            <a:chExt cx="503241" cy="5760638"/>
          </a:xfrm>
        </p:grpSpPr>
        <p:sp>
          <p:nvSpPr>
            <p:cNvPr id="17" name="Line 7"/>
            <p:cNvSpPr>
              <a:spLocks noChangeShapeType="1"/>
            </p:cNvSpPr>
            <p:nvPr/>
          </p:nvSpPr>
          <p:spPr bwMode="auto">
            <a:xfrm flipV="1">
              <a:off x="5852059" y="1052513"/>
              <a:ext cx="0" cy="4751387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tailEnd type="stealth" w="med" len="med"/>
            </a:ln>
          </p:spPr>
          <p:txBody>
            <a:bodyPr/>
            <a:lstStyle/>
            <a:p>
              <a:endParaRPr lang="zh-CN" altLang="en-US" sz="20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8" name="Text Box 22"/>
            <p:cNvSpPr txBox="1">
              <a:spLocks noChangeArrowheads="1"/>
            </p:cNvSpPr>
            <p:nvPr/>
          </p:nvSpPr>
          <p:spPr bwMode="auto">
            <a:xfrm>
              <a:off x="5519939" y="548680"/>
              <a:ext cx="503237" cy="61555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北</a:t>
              </a:r>
            </a:p>
          </p:txBody>
        </p:sp>
        <p:sp>
          <p:nvSpPr>
            <p:cNvPr id="19" name="Text Box 23"/>
            <p:cNvSpPr txBox="1">
              <a:spLocks noChangeArrowheads="1"/>
            </p:cNvSpPr>
            <p:nvPr/>
          </p:nvSpPr>
          <p:spPr bwMode="auto">
            <a:xfrm>
              <a:off x="5519935" y="5693765"/>
              <a:ext cx="503237" cy="61555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南</a:t>
              </a:r>
            </a:p>
          </p:txBody>
        </p:sp>
      </p:grpSp>
      <p:sp>
        <p:nvSpPr>
          <p:cNvPr id="21" name="Text Box 33"/>
          <p:cNvSpPr txBox="1">
            <a:spLocks noChangeArrowheads="1"/>
          </p:cNvSpPr>
          <p:nvPr/>
        </p:nvSpPr>
        <p:spPr bwMode="auto">
          <a:xfrm>
            <a:off x="4427984" y="2608660"/>
            <a:ext cx="141237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喷泉广场</a:t>
            </a:r>
          </a:p>
        </p:txBody>
      </p:sp>
      <p:sp>
        <p:nvSpPr>
          <p:cNvPr id="22" name="Line 36"/>
          <p:cNvSpPr>
            <a:spLocks noChangeShapeType="1"/>
          </p:cNvSpPr>
          <p:nvPr/>
        </p:nvSpPr>
        <p:spPr bwMode="auto">
          <a:xfrm flipV="1">
            <a:off x="4408094" y="896541"/>
            <a:ext cx="647700" cy="1727597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</a:ln>
        </p:spPr>
        <p:txBody>
          <a:bodyPr/>
          <a:lstStyle/>
          <a:p>
            <a:endParaRPr lang="zh-CN" altLang="en-US" sz="200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4999704" y="763230"/>
            <a:ext cx="143797" cy="143797"/>
            <a:chOff x="6666272" y="1017639"/>
            <a:chExt cx="191729" cy="191729"/>
          </a:xfrm>
        </p:grpSpPr>
        <p:sp>
          <p:nvSpPr>
            <p:cNvPr id="24" name="Oval 43"/>
            <p:cNvSpPr>
              <a:spLocks noChangeArrowheads="1"/>
            </p:cNvSpPr>
            <p:nvPr/>
          </p:nvSpPr>
          <p:spPr bwMode="auto">
            <a:xfrm>
              <a:off x="6702959" y="1038225"/>
              <a:ext cx="144462" cy="144463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endParaRPr lang="zh-CN" altLang="en-US" sz="20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6666272" y="1017639"/>
              <a:ext cx="191729" cy="19172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387853" y="1460090"/>
            <a:ext cx="1452509" cy="1166429"/>
            <a:chOff x="5850471" y="1946787"/>
            <a:chExt cx="1936678" cy="1555238"/>
          </a:xfrm>
        </p:grpSpPr>
        <p:sp>
          <p:nvSpPr>
            <p:cNvPr id="27" name="Line 37"/>
            <p:cNvSpPr>
              <a:spLocks noChangeShapeType="1"/>
            </p:cNvSpPr>
            <p:nvPr/>
          </p:nvSpPr>
          <p:spPr bwMode="auto">
            <a:xfrm flipV="1">
              <a:off x="5850471" y="2058988"/>
              <a:ext cx="1801813" cy="144303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 sz="20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8" name="Oval 44"/>
            <p:cNvSpPr>
              <a:spLocks noChangeArrowheads="1"/>
            </p:cNvSpPr>
            <p:nvPr/>
          </p:nvSpPr>
          <p:spPr bwMode="auto">
            <a:xfrm>
              <a:off x="7599896" y="1966913"/>
              <a:ext cx="144463" cy="14446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endParaRPr lang="zh-CN" altLang="en-US" sz="20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7595420" y="1946787"/>
              <a:ext cx="191729" cy="19172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0" name="椭圆 29"/>
          <p:cNvSpPr/>
          <p:nvPr/>
        </p:nvSpPr>
        <p:spPr>
          <a:xfrm>
            <a:off x="4302843" y="2533036"/>
            <a:ext cx="143797" cy="14379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圆角矩形 38"/>
          <p:cNvSpPr/>
          <p:nvPr/>
        </p:nvSpPr>
        <p:spPr>
          <a:xfrm>
            <a:off x="6948264" y="1851670"/>
            <a:ext cx="1854470" cy="772468"/>
          </a:xfrm>
          <a:prstGeom prst="roundRect">
            <a:avLst/>
          </a:prstGeom>
          <a:noFill/>
          <a:ln>
            <a:solidFill>
              <a:srgbClr val="8B3E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0" dirty="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23226"/>
            <a:ext cx="1745580" cy="1872202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23528" y="1347614"/>
            <a:ext cx="23762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东北方向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是一个大概的位置。</a:t>
            </a:r>
          </a:p>
        </p:txBody>
      </p:sp>
      <p:sp>
        <p:nvSpPr>
          <p:cNvPr id="4" name="矩形 3"/>
          <p:cNvSpPr/>
          <p:nvPr/>
        </p:nvSpPr>
        <p:spPr>
          <a:xfrm>
            <a:off x="6804248" y="1812761"/>
            <a:ext cx="20882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用角度精确确定物体方向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16418" y1="43274" x2="16418" y2="43274"/>
                        <a14:foregroundMark x1="10821" y1="42601" x2="10821" y2="42601"/>
                        <a14:foregroundMark x1="5224" y1="44395" x2="5224" y2="44395"/>
                        <a14:foregroundMark x1="56343" y1="59193" x2="56343" y2="59193"/>
                        <a14:foregroundMark x1="80970" y1="64798" x2="80970" y2="64798"/>
                        <a14:foregroundMark x1="81343" y1="63229" x2="81343" y2="63229"/>
                        <a14:foregroundMark x1="82836" y1="67489" x2="82836" y2="67489"/>
                        <a14:foregroundMark x1="82836" y1="67489" x2="82836" y2="67489"/>
                        <a14:foregroundMark x1="83209" y1="92601" x2="83209" y2="92601"/>
                        <a14:foregroundMark x1="51493" y1="87668" x2="51493" y2="87668"/>
                        <a14:foregroundMark x1="83582" y1="16592" x2="83582" y2="16592"/>
                        <a14:foregroundMark x1="6716" y1="36547" x2="6716" y2="365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91165" y="2499742"/>
            <a:ext cx="956499" cy="1591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36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7" grpId="0" animBg="1"/>
      <p:bldP spid="7" grpId="1" animBg="1"/>
      <p:bldP spid="8" grpId="0" animBg="1"/>
      <p:bldP spid="9" grpId="0" animBg="1"/>
      <p:bldP spid="21" grpId="0"/>
      <p:bldP spid="22" grpId="0" animBg="1"/>
      <p:bldP spid="30" grpId="0" animBg="1"/>
      <p:bldP spid="39" grpId="0" animBg="1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弧形 7"/>
          <p:cNvSpPr/>
          <p:nvPr/>
        </p:nvSpPr>
        <p:spPr>
          <a:xfrm>
            <a:off x="3550676" y="1194619"/>
            <a:ext cx="1692377" cy="1692377"/>
          </a:xfrm>
          <a:prstGeom prst="arc">
            <a:avLst>
              <a:gd name="adj1" fmla="val 16200000"/>
              <a:gd name="adj2" fmla="val 18303621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弧形 8"/>
          <p:cNvSpPr/>
          <p:nvPr/>
        </p:nvSpPr>
        <p:spPr>
          <a:xfrm>
            <a:off x="3539263" y="1548757"/>
            <a:ext cx="1692377" cy="1692377"/>
          </a:xfrm>
          <a:prstGeom prst="arc">
            <a:avLst>
              <a:gd name="adj1" fmla="val 16200000"/>
              <a:gd name="adj2" fmla="val 19965363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012557" y="2455954"/>
            <a:ext cx="4860131" cy="461665"/>
            <a:chOff x="2683409" y="3274601"/>
            <a:chExt cx="6480175" cy="615552"/>
          </a:xfrm>
        </p:grpSpPr>
        <p:sp>
          <p:nvSpPr>
            <p:cNvPr id="11" name="Line 5"/>
            <p:cNvSpPr>
              <a:spLocks noChangeShapeType="1"/>
            </p:cNvSpPr>
            <p:nvPr/>
          </p:nvSpPr>
          <p:spPr bwMode="auto">
            <a:xfrm>
              <a:off x="3331109" y="3500438"/>
              <a:ext cx="52578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tailEnd type="stealth" w="med" len="med"/>
            </a:ln>
          </p:spPr>
          <p:txBody>
            <a:bodyPr/>
            <a:lstStyle/>
            <a:p>
              <a:endParaRPr lang="zh-CN" altLang="en-US" sz="20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" name="Text Box 25"/>
            <p:cNvSpPr txBox="1">
              <a:spLocks noChangeArrowheads="1"/>
            </p:cNvSpPr>
            <p:nvPr/>
          </p:nvSpPr>
          <p:spPr bwMode="auto">
            <a:xfrm>
              <a:off x="8660347" y="3274601"/>
              <a:ext cx="503237" cy="61555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东</a:t>
              </a:r>
            </a:p>
          </p:txBody>
        </p:sp>
        <p:sp>
          <p:nvSpPr>
            <p:cNvPr id="13" name="Text Box 24"/>
            <p:cNvSpPr txBox="1">
              <a:spLocks noChangeArrowheads="1"/>
            </p:cNvSpPr>
            <p:nvPr/>
          </p:nvSpPr>
          <p:spPr bwMode="auto">
            <a:xfrm>
              <a:off x="2683409" y="3274601"/>
              <a:ext cx="503237" cy="61555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西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139952" y="411510"/>
            <a:ext cx="377428" cy="4331196"/>
            <a:chOff x="5519935" y="548680"/>
            <a:chExt cx="503237" cy="5774927"/>
          </a:xfrm>
        </p:grpSpPr>
        <p:sp>
          <p:nvSpPr>
            <p:cNvPr id="15" name="Line 7"/>
            <p:cNvSpPr>
              <a:spLocks noChangeShapeType="1"/>
            </p:cNvSpPr>
            <p:nvPr/>
          </p:nvSpPr>
          <p:spPr bwMode="auto">
            <a:xfrm flipV="1">
              <a:off x="5852059" y="1052513"/>
              <a:ext cx="0" cy="4751387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tailEnd type="stealth" w="med" len="med"/>
            </a:ln>
          </p:spPr>
          <p:txBody>
            <a:bodyPr/>
            <a:lstStyle/>
            <a:p>
              <a:endParaRPr lang="zh-CN" altLang="en-US" sz="20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6" name="Text Box 22"/>
            <p:cNvSpPr txBox="1">
              <a:spLocks noChangeArrowheads="1"/>
            </p:cNvSpPr>
            <p:nvPr/>
          </p:nvSpPr>
          <p:spPr bwMode="auto">
            <a:xfrm>
              <a:off x="5519935" y="548680"/>
              <a:ext cx="503237" cy="61555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 b="1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北</a:t>
              </a:r>
            </a:p>
          </p:txBody>
        </p:sp>
        <p:sp>
          <p:nvSpPr>
            <p:cNvPr id="17" name="Text Box 23"/>
            <p:cNvSpPr txBox="1">
              <a:spLocks noChangeArrowheads="1"/>
            </p:cNvSpPr>
            <p:nvPr/>
          </p:nvSpPr>
          <p:spPr bwMode="auto">
            <a:xfrm>
              <a:off x="5519935" y="5708054"/>
              <a:ext cx="503237" cy="61555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南</a:t>
              </a:r>
            </a:p>
          </p:txBody>
        </p:sp>
      </p:grpSp>
      <p:sp>
        <p:nvSpPr>
          <p:cNvPr id="18" name="Text Box 33"/>
          <p:cNvSpPr txBox="1">
            <a:spLocks noChangeArrowheads="1"/>
          </p:cNvSpPr>
          <p:nvPr/>
        </p:nvSpPr>
        <p:spPr bwMode="auto">
          <a:xfrm>
            <a:off x="4550970" y="2608660"/>
            <a:ext cx="1188244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喷泉广场</a:t>
            </a:r>
          </a:p>
        </p:txBody>
      </p:sp>
      <p:sp>
        <p:nvSpPr>
          <p:cNvPr id="19" name="Line 36"/>
          <p:cNvSpPr>
            <a:spLocks noChangeShapeType="1"/>
          </p:cNvSpPr>
          <p:nvPr/>
        </p:nvSpPr>
        <p:spPr bwMode="auto">
          <a:xfrm flipV="1">
            <a:off x="4408094" y="896541"/>
            <a:ext cx="647700" cy="1727597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</a:ln>
        </p:spPr>
        <p:txBody>
          <a:bodyPr/>
          <a:lstStyle/>
          <a:p>
            <a:endParaRPr lang="zh-CN" altLang="en-US" sz="200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4999704" y="763230"/>
            <a:ext cx="143797" cy="143797"/>
            <a:chOff x="6666272" y="1017639"/>
            <a:chExt cx="191729" cy="191729"/>
          </a:xfrm>
        </p:grpSpPr>
        <p:sp>
          <p:nvSpPr>
            <p:cNvPr id="22" name="Oval 43"/>
            <p:cNvSpPr>
              <a:spLocks noChangeArrowheads="1"/>
            </p:cNvSpPr>
            <p:nvPr/>
          </p:nvSpPr>
          <p:spPr bwMode="auto">
            <a:xfrm>
              <a:off x="6702959" y="1038225"/>
              <a:ext cx="144462" cy="144463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endParaRPr lang="zh-CN" altLang="en-US" sz="20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6666272" y="1017639"/>
              <a:ext cx="191729" cy="19172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387853" y="1460090"/>
            <a:ext cx="1452509" cy="1166429"/>
            <a:chOff x="5850471" y="1946787"/>
            <a:chExt cx="1936678" cy="1555238"/>
          </a:xfrm>
        </p:grpSpPr>
        <p:sp>
          <p:nvSpPr>
            <p:cNvPr id="25" name="Line 37"/>
            <p:cNvSpPr>
              <a:spLocks noChangeShapeType="1"/>
            </p:cNvSpPr>
            <p:nvPr/>
          </p:nvSpPr>
          <p:spPr bwMode="auto">
            <a:xfrm flipV="1">
              <a:off x="5850471" y="2058988"/>
              <a:ext cx="1801813" cy="144303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 sz="20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6" name="Oval 44"/>
            <p:cNvSpPr>
              <a:spLocks noChangeArrowheads="1"/>
            </p:cNvSpPr>
            <p:nvPr/>
          </p:nvSpPr>
          <p:spPr bwMode="auto">
            <a:xfrm>
              <a:off x="7599896" y="1966913"/>
              <a:ext cx="144463" cy="14446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endParaRPr lang="zh-CN" altLang="en-US" sz="20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7595420" y="1946787"/>
              <a:ext cx="191729" cy="19172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8" name="椭圆 27"/>
          <p:cNvSpPr/>
          <p:nvPr/>
        </p:nvSpPr>
        <p:spPr>
          <a:xfrm>
            <a:off x="4302843" y="2533036"/>
            <a:ext cx="143797" cy="14379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6948264" y="1851670"/>
            <a:ext cx="1854470" cy="772468"/>
          </a:xfrm>
          <a:prstGeom prst="roundRect">
            <a:avLst/>
          </a:prstGeom>
          <a:noFill/>
          <a:ln>
            <a:solidFill>
              <a:srgbClr val="8B3E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0" b="1" dirty="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3148" y="195486"/>
            <a:ext cx="1748085" cy="1874888"/>
          </a:xfrm>
          <a:prstGeom prst="rect">
            <a:avLst/>
          </a:prstGeom>
        </p:spPr>
      </p:pic>
      <p:sp>
        <p:nvSpPr>
          <p:cNvPr id="31" name="矩形 30"/>
          <p:cNvSpPr/>
          <p:nvPr/>
        </p:nvSpPr>
        <p:spPr>
          <a:xfrm>
            <a:off x="6821986" y="1812761"/>
            <a:ext cx="20704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用角度精确确定物体方向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3" name="Picture 17" descr="Image00003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 rot="5400000">
            <a:off x="3352850" y="1663446"/>
            <a:ext cx="3500104" cy="1899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圆角矩形 33"/>
          <p:cNvSpPr/>
          <p:nvPr/>
        </p:nvSpPr>
        <p:spPr>
          <a:xfrm>
            <a:off x="544287" y="1240972"/>
            <a:ext cx="2884714" cy="859971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熊猫馆在喷泉广场的</a:t>
            </a:r>
            <a:endParaRPr lang="en-US" altLang="zh-CN" sz="2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北偏东</a:t>
            </a: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20°</a:t>
            </a:r>
            <a:r>
              <a:rPr lang="zh-CN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方向上。</a:t>
            </a:r>
            <a:endParaRPr lang="zh-CN" altLang="en-US" sz="2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圆角矩形 34"/>
          <p:cNvSpPr/>
          <p:nvPr/>
        </p:nvSpPr>
        <p:spPr>
          <a:xfrm>
            <a:off x="544287" y="2993572"/>
            <a:ext cx="2884714" cy="859971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狮虎山在喷泉广场的</a:t>
            </a:r>
            <a:endParaRPr lang="en-US" altLang="zh-CN" sz="2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北偏东</a:t>
            </a: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50°</a:t>
            </a:r>
            <a:r>
              <a:rPr lang="zh-CN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方向上。</a:t>
            </a:r>
            <a:endParaRPr lang="zh-CN" altLang="en-US" sz="2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TextBox 172"/>
          <p:cNvSpPr txBox="1"/>
          <p:nvPr/>
        </p:nvSpPr>
        <p:spPr>
          <a:xfrm>
            <a:off x="4490884" y="940209"/>
            <a:ext cx="61201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20°</a:t>
            </a:r>
            <a:endParaRPr lang="zh-CN" altLang="en-US" sz="15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TextBox 173"/>
          <p:cNvSpPr txBox="1"/>
          <p:nvPr/>
        </p:nvSpPr>
        <p:spPr>
          <a:xfrm>
            <a:off x="4468762" y="1725561"/>
            <a:ext cx="67633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50°</a:t>
            </a:r>
            <a:endParaRPr lang="zh-CN" altLang="en-US" sz="15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/>
      <p:bldP spid="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5"/>
          <p:cNvSpPr>
            <a:spLocks noChangeShapeType="1"/>
          </p:cNvSpPr>
          <p:nvPr/>
        </p:nvSpPr>
        <p:spPr bwMode="auto">
          <a:xfrm>
            <a:off x="2198936" y="2625329"/>
            <a:ext cx="394335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tailEnd type="stealth" w="med" len="med"/>
          </a:ln>
        </p:spPr>
        <p:txBody>
          <a:bodyPr/>
          <a:lstStyle/>
          <a:p>
            <a:endParaRPr lang="zh-CN" altLang="en-US" sz="20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 flipV="1">
            <a:off x="4089648" y="789385"/>
            <a:ext cx="0" cy="356354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tailEnd type="stealth" w="med" len="med"/>
          </a:ln>
        </p:spPr>
        <p:txBody>
          <a:bodyPr/>
          <a:lstStyle/>
          <a:p>
            <a:endParaRPr lang="zh-CN" altLang="en-US" sz="1500" b="1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 Box 22"/>
          <p:cNvSpPr txBox="1">
            <a:spLocks noChangeArrowheads="1"/>
          </p:cNvSpPr>
          <p:nvPr/>
        </p:nvSpPr>
        <p:spPr bwMode="auto">
          <a:xfrm>
            <a:off x="3882480" y="464344"/>
            <a:ext cx="377428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北</a:t>
            </a:r>
          </a:p>
        </p:txBody>
      </p:sp>
      <p:sp>
        <p:nvSpPr>
          <p:cNvPr id="12" name="Text Box 23"/>
          <p:cNvSpPr txBox="1">
            <a:spLocks noChangeArrowheads="1"/>
          </p:cNvSpPr>
          <p:nvPr/>
        </p:nvSpPr>
        <p:spPr bwMode="auto">
          <a:xfrm>
            <a:off x="3707904" y="4155926"/>
            <a:ext cx="377428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南</a:t>
            </a:r>
          </a:p>
        </p:txBody>
      </p:sp>
      <p:sp>
        <p:nvSpPr>
          <p:cNvPr id="13" name="Text Box 24"/>
          <p:cNvSpPr txBox="1">
            <a:spLocks noChangeArrowheads="1"/>
          </p:cNvSpPr>
          <p:nvPr/>
        </p:nvSpPr>
        <p:spPr bwMode="auto">
          <a:xfrm>
            <a:off x="1713161" y="2408635"/>
            <a:ext cx="377428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西</a:t>
            </a:r>
          </a:p>
        </p:txBody>
      </p:sp>
      <p:sp>
        <p:nvSpPr>
          <p:cNvPr id="14" name="Text Box 25"/>
          <p:cNvSpPr txBox="1">
            <a:spLocks noChangeArrowheads="1"/>
          </p:cNvSpPr>
          <p:nvPr/>
        </p:nvSpPr>
        <p:spPr bwMode="auto">
          <a:xfrm>
            <a:off x="6195863" y="2455951"/>
            <a:ext cx="377429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东</a:t>
            </a:r>
          </a:p>
        </p:txBody>
      </p:sp>
      <p:sp>
        <p:nvSpPr>
          <p:cNvPr id="15" name="Text Box 28"/>
          <p:cNvSpPr txBox="1">
            <a:spLocks noChangeArrowheads="1"/>
          </p:cNvSpPr>
          <p:nvPr/>
        </p:nvSpPr>
        <p:spPr bwMode="auto">
          <a:xfrm>
            <a:off x="5736282" y="1719263"/>
            <a:ext cx="955054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狮虎山</a:t>
            </a:r>
          </a:p>
        </p:txBody>
      </p:sp>
      <p:sp>
        <p:nvSpPr>
          <p:cNvPr id="16" name="Text Box 30"/>
          <p:cNvSpPr txBox="1">
            <a:spLocks noChangeArrowheads="1"/>
          </p:cNvSpPr>
          <p:nvPr/>
        </p:nvSpPr>
        <p:spPr bwMode="auto">
          <a:xfrm>
            <a:off x="1417245" y="1869282"/>
            <a:ext cx="994835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大象馆</a:t>
            </a:r>
          </a:p>
        </p:txBody>
      </p:sp>
      <p:sp>
        <p:nvSpPr>
          <p:cNvPr id="17" name="Text Box 31"/>
          <p:cNvSpPr txBox="1">
            <a:spLocks noChangeArrowheads="1"/>
          </p:cNvSpPr>
          <p:nvPr/>
        </p:nvSpPr>
        <p:spPr bwMode="auto">
          <a:xfrm>
            <a:off x="5331470" y="519113"/>
            <a:ext cx="951828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熊猫馆</a:t>
            </a:r>
          </a:p>
        </p:txBody>
      </p:sp>
      <p:sp>
        <p:nvSpPr>
          <p:cNvPr id="18" name="Text Box 32"/>
          <p:cNvSpPr txBox="1">
            <a:spLocks noChangeArrowheads="1"/>
          </p:cNvSpPr>
          <p:nvPr/>
        </p:nvSpPr>
        <p:spPr bwMode="auto">
          <a:xfrm>
            <a:off x="2469207" y="788194"/>
            <a:ext cx="1355677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长颈鹿馆 </a:t>
            </a:r>
          </a:p>
        </p:txBody>
      </p:sp>
      <p:sp>
        <p:nvSpPr>
          <p:cNvPr id="19" name="Text Box 33"/>
          <p:cNvSpPr txBox="1">
            <a:spLocks noChangeArrowheads="1"/>
          </p:cNvSpPr>
          <p:nvPr/>
        </p:nvSpPr>
        <p:spPr bwMode="auto">
          <a:xfrm>
            <a:off x="4251574" y="2608660"/>
            <a:ext cx="1484708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喷泉广场</a:t>
            </a:r>
          </a:p>
        </p:txBody>
      </p:sp>
      <p:sp>
        <p:nvSpPr>
          <p:cNvPr id="21" name="Line 36"/>
          <p:cNvSpPr>
            <a:spLocks noChangeShapeType="1"/>
          </p:cNvSpPr>
          <p:nvPr/>
        </p:nvSpPr>
        <p:spPr bwMode="auto">
          <a:xfrm flipV="1">
            <a:off x="4108698" y="896541"/>
            <a:ext cx="647700" cy="1727597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</a:ln>
        </p:spPr>
        <p:txBody>
          <a:bodyPr/>
          <a:lstStyle/>
          <a:p>
            <a:endParaRPr lang="zh-CN" altLang="en-US" sz="20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Line 37"/>
          <p:cNvSpPr>
            <a:spLocks noChangeShapeType="1"/>
          </p:cNvSpPr>
          <p:nvPr/>
        </p:nvSpPr>
        <p:spPr bwMode="auto">
          <a:xfrm flipV="1">
            <a:off x="4088458" y="1544241"/>
            <a:ext cx="1351360" cy="1082278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</a:ln>
        </p:spPr>
        <p:txBody>
          <a:bodyPr/>
          <a:lstStyle/>
          <a:p>
            <a:endParaRPr lang="zh-CN" altLang="en-US" sz="20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Line 41"/>
          <p:cNvSpPr>
            <a:spLocks noChangeShapeType="1"/>
          </p:cNvSpPr>
          <p:nvPr/>
        </p:nvSpPr>
        <p:spPr bwMode="auto">
          <a:xfrm flipH="1" flipV="1">
            <a:off x="2198936" y="1814512"/>
            <a:ext cx="1835944" cy="757238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</a:ln>
        </p:spPr>
        <p:txBody>
          <a:bodyPr/>
          <a:lstStyle/>
          <a:p>
            <a:endParaRPr lang="zh-CN" altLang="en-US" sz="20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Oval 42"/>
          <p:cNvSpPr>
            <a:spLocks noChangeArrowheads="1"/>
          </p:cNvSpPr>
          <p:nvPr/>
        </p:nvSpPr>
        <p:spPr bwMode="auto">
          <a:xfrm>
            <a:off x="2198936" y="1779985"/>
            <a:ext cx="108347" cy="108347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zh-CN" altLang="en-US" sz="20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Oval 43"/>
          <p:cNvSpPr>
            <a:spLocks noChangeArrowheads="1"/>
          </p:cNvSpPr>
          <p:nvPr/>
        </p:nvSpPr>
        <p:spPr bwMode="auto">
          <a:xfrm>
            <a:off x="4727823" y="778669"/>
            <a:ext cx="108347" cy="108347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zh-CN" altLang="en-US" sz="20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Oval 44"/>
          <p:cNvSpPr>
            <a:spLocks noChangeArrowheads="1"/>
          </p:cNvSpPr>
          <p:nvPr/>
        </p:nvSpPr>
        <p:spPr bwMode="auto">
          <a:xfrm>
            <a:off x="5400527" y="1475185"/>
            <a:ext cx="108347" cy="108347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zh-CN" altLang="en-US" sz="20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Oval 57"/>
          <p:cNvSpPr>
            <a:spLocks noChangeArrowheads="1"/>
          </p:cNvSpPr>
          <p:nvPr/>
        </p:nvSpPr>
        <p:spPr bwMode="auto">
          <a:xfrm>
            <a:off x="3063329" y="2138363"/>
            <a:ext cx="108347" cy="108347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zh-CN" altLang="en-US" sz="20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8" name="图片 38" descr="10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239442"/>
            <a:ext cx="867966" cy="688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图片 39" descr="11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63329" y="1113235"/>
            <a:ext cx="432197" cy="977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图片 41" descr="13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5320" y="973931"/>
            <a:ext cx="576263" cy="758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图片 40" descr="12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09638" y="143793"/>
            <a:ext cx="788194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椭圆 31"/>
          <p:cNvSpPr/>
          <p:nvPr/>
        </p:nvSpPr>
        <p:spPr>
          <a:xfrm>
            <a:off x="2174823" y="1753830"/>
            <a:ext cx="143797" cy="14379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3045855" y="2124119"/>
            <a:ext cx="143797" cy="14379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Line 5"/>
          <p:cNvSpPr>
            <a:spLocks noChangeShapeType="1"/>
          </p:cNvSpPr>
          <p:nvPr/>
        </p:nvSpPr>
        <p:spPr bwMode="auto">
          <a:xfrm>
            <a:off x="2198936" y="2625329"/>
            <a:ext cx="394335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tailEnd type="stealth" w="med" len="med"/>
          </a:ln>
        </p:spPr>
        <p:txBody>
          <a:bodyPr/>
          <a:lstStyle/>
          <a:p>
            <a:endParaRPr lang="zh-CN" altLang="en-US" sz="20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Line 7"/>
          <p:cNvSpPr>
            <a:spLocks noChangeShapeType="1"/>
          </p:cNvSpPr>
          <p:nvPr/>
        </p:nvSpPr>
        <p:spPr bwMode="auto">
          <a:xfrm flipV="1">
            <a:off x="4089648" y="789385"/>
            <a:ext cx="0" cy="356354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tailEnd type="stealth" w="med" len="med"/>
          </a:ln>
        </p:spPr>
        <p:txBody>
          <a:bodyPr/>
          <a:lstStyle/>
          <a:p>
            <a:endParaRPr lang="zh-CN" altLang="en-US" sz="1500" b="1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4003447" y="2533036"/>
            <a:ext cx="143797" cy="14379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3361892" y="1891480"/>
            <a:ext cx="1692377" cy="1968911"/>
            <a:chOff x="4881717" y="2521973"/>
            <a:chExt cx="2256503" cy="2625214"/>
          </a:xfrm>
        </p:grpSpPr>
        <p:sp>
          <p:nvSpPr>
            <p:cNvPr id="38" name="弧形 37"/>
            <p:cNvSpPr/>
            <p:nvPr/>
          </p:nvSpPr>
          <p:spPr>
            <a:xfrm rot="18965562">
              <a:off x="4881717" y="2890684"/>
              <a:ext cx="2256503" cy="2256503"/>
            </a:xfrm>
            <a:prstGeom prst="arc">
              <a:avLst>
                <a:gd name="adj1" fmla="val 16200000"/>
                <a:gd name="adj2" fmla="val 18303621"/>
              </a:avLst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350" b="1">
                <a:solidFill>
                  <a:prstClr val="black"/>
                </a:solidFill>
              </a:endParaRPr>
            </a:p>
          </p:txBody>
        </p:sp>
        <p:sp>
          <p:nvSpPr>
            <p:cNvPr id="39" name="TextBox 172"/>
            <p:cNvSpPr txBox="1"/>
            <p:nvPr/>
          </p:nvSpPr>
          <p:spPr>
            <a:xfrm>
              <a:off x="5102942" y="2521973"/>
              <a:ext cx="69317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60°</a:t>
              </a:r>
              <a:endParaRPr lang="zh-CN" altLang="en-US" sz="15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1" name="云形标注 40"/>
          <p:cNvSpPr/>
          <p:nvPr/>
        </p:nvSpPr>
        <p:spPr>
          <a:xfrm>
            <a:off x="1547495" y="2856230"/>
            <a:ext cx="2160905" cy="1228090"/>
          </a:xfrm>
          <a:prstGeom prst="cloudCallout">
            <a:avLst>
              <a:gd name="adj1" fmla="val -62927"/>
              <a:gd name="adj2" fmla="val -3602"/>
            </a:avLst>
          </a:prstGeom>
          <a:noFill/>
          <a:ln w="28575">
            <a:solidFill>
              <a:srgbClr val="2669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离喷泉广场的距离不同。</a:t>
            </a:r>
          </a:p>
        </p:txBody>
      </p:sp>
      <p:sp>
        <p:nvSpPr>
          <p:cNvPr id="42" name="TextBox 175"/>
          <p:cNvSpPr txBox="1"/>
          <p:nvPr/>
        </p:nvSpPr>
        <p:spPr>
          <a:xfrm rot="1148213">
            <a:off x="3210937" y="1993333"/>
            <a:ext cx="7434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500m</a:t>
            </a:r>
            <a:endParaRPr lang="zh-CN" altLang="en-US" sz="2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TextBox 176"/>
          <p:cNvSpPr txBox="1"/>
          <p:nvPr/>
        </p:nvSpPr>
        <p:spPr>
          <a:xfrm rot="1335624">
            <a:off x="2531089" y="2228843"/>
            <a:ext cx="10056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1000m</a:t>
            </a:r>
            <a:endParaRPr lang="zh-CN" altLang="en-US" sz="2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" name="AutoShape 36"/>
          <p:cNvSpPr/>
          <p:nvPr/>
        </p:nvSpPr>
        <p:spPr bwMode="auto">
          <a:xfrm rot="6807011">
            <a:off x="3555094" y="1780760"/>
            <a:ext cx="194303" cy="1047727"/>
          </a:xfrm>
          <a:prstGeom prst="leftBrace">
            <a:avLst>
              <a:gd name="adj1" fmla="val 41583"/>
              <a:gd name="adj2" fmla="val 50000"/>
            </a:avLst>
          </a:prstGeom>
          <a:noFill/>
          <a:ln w="19050">
            <a:solidFill>
              <a:srgbClr val="00B0F0"/>
            </a:solidFill>
            <a:round/>
            <a:tailEnd type="none" w="lg" len="lg"/>
          </a:ln>
        </p:spPr>
        <p:txBody>
          <a:bodyPr wrap="none" lIns="67500" tIns="35100" rIns="67500" bIns="35100" anchor="ctr"/>
          <a:lstStyle/>
          <a:p>
            <a:endParaRPr lang="zh-CN" altLang="en-US" sz="20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AutoShape 36"/>
          <p:cNvSpPr/>
          <p:nvPr/>
        </p:nvSpPr>
        <p:spPr bwMode="auto">
          <a:xfrm rot="17602052">
            <a:off x="3046940" y="1332348"/>
            <a:ext cx="129983" cy="1993048"/>
          </a:xfrm>
          <a:prstGeom prst="leftBrace">
            <a:avLst>
              <a:gd name="adj1" fmla="val 41583"/>
              <a:gd name="adj2" fmla="val 50000"/>
            </a:avLst>
          </a:prstGeom>
          <a:noFill/>
          <a:ln w="19050">
            <a:solidFill>
              <a:srgbClr val="FF33CC"/>
            </a:solidFill>
            <a:round/>
            <a:tailEnd type="none" w="lg" len="lg"/>
          </a:ln>
        </p:spPr>
        <p:txBody>
          <a:bodyPr wrap="none" lIns="67500" tIns="35100" rIns="67500" bIns="35100" anchor="ctr"/>
          <a:lstStyle/>
          <a:p>
            <a:endParaRPr lang="zh-CN" altLang="en-US" sz="20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" name="圆角矩形 45"/>
          <p:cNvSpPr/>
          <p:nvPr/>
        </p:nvSpPr>
        <p:spPr>
          <a:xfrm>
            <a:off x="4211960" y="2979214"/>
            <a:ext cx="3262948" cy="859971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长颈鹿馆在喷泉广场</a:t>
            </a:r>
            <a:r>
              <a:rPr lang="zh-CN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北偏西</a:t>
            </a:r>
            <a:r>
              <a:rPr lang="en-US" altLang="zh-CN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60°</a:t>
            </a:r>
            <a:r>
              <a:rPr lang="zh-CN" altLang="zh-CN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的方向上，</a:t>
            </a:r>
            <a:r>
              <a:rPr lang="zh-CN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距离</a:t>
            </a:r>
            <a:r>
              <a:rPr lang="zh-CN" altLang="zh-CN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喷泉广场</a:t>
            </a:r>
            <a:r>
              <a:rPr lang="en-US" altLang="zh-CN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500</a:t>
            </a:r>
            <a:r>
              <a:rPr lang="zh-CN" altLang="zh-CN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  <a:r>
              <a:rPr lang="zh-CN" altLang="en-US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47" name="圆角矩形 46"/>
          <p:cNvSpPr/>
          <p:nvPr/>
        </p:nvSpPr>
        <p:spPr>
          <a:xfrm>
            <a:off x="4211960" y="3907977"/>
            <a:ext cx="3550980" cy="752006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大象馆在喷泉广场</a:t>
            </a:r>
            <a:r>
              <a:rPr lang="zh-CN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北偏西</a:t>
            </a:r>
            <a:r>
              <a:rPr lang="en-US" altLang="zh-CN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60°</a:t>
            </a:r>
            <a:r>
              <a:rPr lang="zh-CN" altLang="zh-CN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的方向上，</a:t>
            </a:r>
            <a:r>
              <a:rPr lang="zh-CN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距离</a:t>
            </a:r>
            <a:r>
              <a:rPr lang="zh-CN" altLang="zh-CN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喷泉广场</a:t>
            </a:r>
            <a:r>
              <a:rPr lang="en-US" altLang="zh-CN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1000</a:t>
            </a:r>
            <a:r>
              <a:rPr lang="zh-CN" altLang="zh-CN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  <a:r>
              <a:rPr lang="zh-CN" altLang="en-US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1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8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>
                        <a14:foregroundMark x1="16418" y1="43274" x2="16418" y2="43274"/>
                        <a14:foregroundMark x1="10821" y1="42601" x2="10821" y2="42601"/>
                        <a14:foregroundMark x1="5224" y1="44395" x2="5224" y2="44395"/>
                        <a14:foregroundMark x1="56343" y1="59193" x2="56343" y2="59193"/>
                        <a14:foregroundMark x1="80970" y1="64798" x2="80970" y2="64798"/>
                        <a14:foregroundMark x1="81343" y1="63229" x2="81343" y2="63229"/>
                        <a14:foregroundMark x1="82836" y1="67489" x2="82836" y2="67489"/>
                        <a14:foregroundMark x1="82836" y1="67489" x2="82836" y2="67489"/>
                        <a14:foregroundMark x1="83209" y1="92601" x2="83209" y2="92601"/>
                        <a14:foregroundMark x1="51493" y1="87668" x2="51493" y2="87668"/>
                        <a14:foregroundMark x1="83582" y1="16592" x2="83582" y2="16592"/>
                        <a14:foregroundMark x1="6716" y1="36547" x2="6716" y2="365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93675" y="2931790"/>
            <a:ext cx="956499" cy="1591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41" grpId="0" bldLvl="0" animBg="1"/>
      <p:bldP spid="42" grpId="0"/>
      <p:bldP spid="43" grpId="0"/>
      <p:bldP spid="44" grpId="0" animBg="1"/>
      <p:bldP spid="44" grpId="1" animBg="1"/>
      <p:bldP spid="45" grpId="0" animBg="1"/>
      <p:bldP spid="45" grpId="1" animBg="1"/>
      <p:bldP spid="46" grpId="0" animBg="1"/>
      <p:bldP spid="4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云形标注 56"/>
          <p:cNvSpPr/>
          <p:nvPr/>
        </p:nvSpPr>
        <p:spPr>
          <a:xfrm>
            <a:off x="197973" y="1153294"/>
            <a:ext cx="2861859" cy="1371600"/>
          </a:xfrm>
          <a:prstGeom prst="cloudCallout">
            <a:avLst>
              <a:gd name="adj1" fmla="val -3054"/>
              <a:gd name="adj2" fmla="val 80230"/>
            </a:avLst>
          </a:prstGeom>
          <a:noFill/>
          <a:ln w="28575">
            <a:solidFill>
              <a:srgbClr val="2569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6418" y1="43274" x2="16418" y2="43274"/>
                        <a14:foregroundMark x1="10821" y1="42601" x2="10821" y2="42601"/>
                        <a14:foregroundMark x1="5224" y1="44395" x2="5224" y2="44395"/>
                        <a14:foregroundMark x1="56343" y1="59193" x2="56343" y2="59193"/>
                        <a14:foregroundMark x1="80970" y1="64798" x2="80970" y2="64798"/>
                        <a14:foregroundMark x1="81343" y1="63229" x2="81343" y2="63229"/>
                        <a14:foregroundMark x1="82836" y1="67489" x2="82836" y2="67489"/>
                        <a14:foregroundMark x1="82836" y1="67489" x2="82836" y2="67489"/>
                        <a14:foregroundMark x1="83209" y1="92601" x2="83209" y2="92601"/>
                        <a14:foregroundMark x1="51493" y1="87668" x2="51493" y2="87668"/>
                        <a14:foregroundMark x1="83582" y1="16592" x2="83582" y2="16592"/>
                        <a14:foregroundMark x1="6716" y1="36547" x2="6716" y2="365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91165" y="2715766"/>
            <a:ext cx="956499" cy="1591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0" name="Line 28"/>
          <p:cNvSpPr>
            <a:spLocks noChangeShapeType="1"/>
          </p:cNvSpPr>
          <p:nvPr/>
        </p:nvSpPr>
        <p:spPr bwMode="auto">
          <a:xfrm>
            <a:off x="5767466" y="2704726"/>
            <a:ext cx="1727597" cy="1457325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0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" name="Line 29"/>
          <p:cNvSpPr>
            <a:spLocks noChangeShapeType="1"/>
          </p:cNvSpPr>
          <p:nvPr/>
        </p:nvSpPr>
        <p:spPr bwMode="auto">
          <a:xfrm flipH="1">
            <a:off x="4131836" y="2691031"/>
            <a:ext cx="1620441" cy="1025128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0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>
            <a:off x="3854211" y="2682104"/>
            <a:ext cx="394335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tailEnd type="stealth" w="med" len="med"/>
          </a:ln>
        </p:spPr>
        <p:txBody>
          <a:bodyPr/>
          <a:lstStyle/>
          <a:p>
            <a:endParaRPr lang="zh-CN" altLang="en-US" sz="20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Line 7"/>
          <p:cNvSpPr>
            <a:spLocks noChangeShapeType="1"/>
          </p:cNvSpPr>
          <p:nvPr/>
        </p:nvSpPr>
        <p:spPr bwMode="auto">
          <a:xfrm flipV="1">
            <a:off x="5744923" y="846160"/>
            <a:ext cx="0" cy="356354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tailEnd type="stealth" w="med" len="med"/>
          </a:ln>
        </p:spPr>
        <p:txBody>
          <a:bodyPr/>
          <a:lstStyle/>
          <a:p>
            <a:endParaRPr lang="zh-CN" altLang="en-US" sz="20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 Box 22"/>
          <p:cNvSpPr txBox="1">
            <a:spLocks noChangeArrowheads="1"/>
          </p:cNvSpPr>
          <p:nvPr/>
        </p:nvSpPr>
        <p:spPr bwMode="auto">
          <a:xfrm>
            <a:off x="5537755" y="521119"/>
            <a:ext cx="377428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北</a:t>
            </a:r>
          </a:p>
        </p:txBody>
      </p:sp>
      <p:sp>
        <p:nvSpPr>
          <p:cNvPr id="17" name="Text Box 23"/>
          <p:cNvSpPr txBox="1">
            <a:spLocks noChangeArrowheads="1"/>
          </p:cNvSpPr>
          <p:nvPr/>
        </p:nvSpPr>
        <p:spPr bwMode="auto">
          <a:xfrm>
            <a:off x="5528230" y="4390650"/>
            <a:ext cx="377428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南</a:t>
            </a:r>
          </a:p>
        </p:txBody>
      </p:sp>
      <p:sp>
        <p:nvSpPr>
          <p:cNvPr id="18" name="Text Box 24"/>
          <p:cNvSpPr txBox="1">
            <a:spLocks noChangeArrowheads="1"/>
          </p:cNvSpPr>
          <p:nvPr/>
        </p:nvSpPr>
        <p:spPr bwMode="auto">
          <a:xfrm>
            <a:off x="3368436" y="2465410"/>
            <a:ext cx="377428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西</a:t>
            </a:r>
          </a:p>
        </p:txBody>
      </p:sp>
      <p:sp>
        <p:nvSpPr>
          <p:cNvPr id="19" name="Text Box 25"/>
          <p:cNvSpPr txBox="1">
            <a:spLocks noChangeArrowheads="1"/>
          </p:cNvSpPr>
          <p:nvPr/>
        </p:nvSpPr>
        <p:spPr bwMode="auto">
          <a:xfrm>
            <a:off x="7851138" y="2512726"/>
            <a:ext cx="377429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东</a:t>
            </a:r>
          </a:p>
        </p:txBody>
      </p:sp>
      <p:sp>
        <p:nvSpPr>
          <p:cNvPr id="20" name="Text Box 28"/>
          <p:cNvSpPr txBox="1">
            <a:spLocks noChangeArrowheads="1"/>
          </p:cNvSpPr>
          <p:nvPr/>
        </p:nvSpPr>
        <p:spPr bwMode="auto">
          <a:xfrm>
            <a:off x="7391556" y="1776038"/>
            <a:ext cx="1052685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狮虎山</a:t>
            </a:r>
          </a:p>
        </p:txBody>
      </p:sp>
      <p:sp>
        <p:nvSpPr>
          <p:cNvPr id="21" name="Text Box 30"/>
          <p:cNvSpPr txBox="1">
            <a:spLocks noChangeArrowheads="1"/>
          </p:cNvSpPr>
          <p:nvPr/>
        </p:nvSpPr>
        <p:spPr bwMode="auto">
          <a:xfrm>
            <a:off x="2773124" y="1926057"/>
            <a:ext cx="1012031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大象馆</a:t>
            </a:r>
          </a:p>
        </p:txBody>
      </p:sp>
      <p:sp>
        <p:nvSpPr>
          <p:cNvPr id="22" name="Text Box 31"/>
          <p:cNvSpPr txBox="1">
            <a:spLocks noChangeArrowheads="1"/>
          </p:cNvSpPr>
          <p:nvPr/>
        </p:nvSpPr>
        <p:spPr bwMode="auto">
          <a:xfrm>
            <a:off x="6986744" y="575888"/>
            <a:ext cx="1108137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熊猫馆</a:t>
            </a:r>
          </a:p>
        </p:txBody>
      </p:sp>
      <p:sp>
        <p:nvSpPr>
          <p:cNvPr id="23" name="Text Box 32"/>
          <p:cNvSpPr txBox="1">
            <a:spLocks noChangeArrowheads="1"/>
          </p:cNvSpPr>
          <p:nvPr/>
        </p:nvSpPr>
        <p:spPr bwMode="auto">
          <a:xfrm>
            <a:off x="4124482" y="844969"/>
            <a:ext cx="1355677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长颈鹿馆 </a:t>
            </a:r>
          </a:p>
        </p:txBody>
      </p:sp>
      <p:sp>
        <p:nvSpPr>
          <p:cNvPr id="24" name="Text Box 33"/>
          <p:cNvSpPr txBox="1">
            <a:spLocks noChangeArrowheads="1"/>
          </p:cNvSpPr>
          <p:nvPr/>
        </p:nvSpPr>
        <p:spPr bwMode="auto">
          <a:xfrm>
            <a:off x="5906848" y="2665435"/>
            <a:ext cx="1335135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喷泉广场</a:t>
            </a:r>
          </a:p>
        </p:txBody>
      </p:sp>
      <p:sp>
        <p:nvSpPr>
          <p:cNvPr id="25" name="Line 36"/>
          <p:cNvSpPr>
            <a:spLocks noChangeShapeType="1"/>
          </p:cNvSpPr>
          <p:nvPr/>
        </p:nvSpPr>
        <p:spPr bwMode="auto">
          <a:xfrm flipV="1">
            <a:off x="5763973" y="953316"/>
            <a:ext cx="647700" cy="1727597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</a:ln>
        </p:spPr>
        <p:txBody>
          <a:bodyPr/>
          <a:lstStyle/>
          <a:p>
            <a:endParaRPr lang="zh-CN" altLang="en-US" sz="20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Line 37"/>
          <p:cNvSpPr>
            <a:spLocks noChangeShapeType="1"/>
          </p:cNvSpPr>
          <p:nvPr/>
        </p:nvSpPr>
        <p:spPr bwMode="auto">
          <a:xfrm flipV="1">
            <a:off x="5743733" y="1601016"/>
            <a:ext cx="1351360" cy="1082278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</a:ln>
        </p:spPr>
        <p:txBody>
          <a:bodyPr/>
          <a:lstStyle/>
          <a:p>
            <a:endParaRPr lang="zh-CN" altLang="en-US" sz="20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Line 41"/>
          <p:cNvSpPr>
            <a:spLocks noChangeShapeType="1"/>
          </p:cNvSpPr>
          <p:nvPr/>
        </p:nvSpPr>
        <p:spPr bwMode="auto">
          <a:xfrm flipH="1" flipV="1">
            <a:off x="3854211" y="1871287"/>
            <a:ext cx="1835944" cy="757238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</a:ln>
        </p:spPr>
        <p:txBody>
          <a:bodyPr/>
          <a:lstStyle/>
          <a:p>
            <a:endParaRPr lang="zh-CN" altLang="en-US" sz="20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Oval 42"/>
          <p:cNvSpPr>
            <a:spLocks noChangeArrowheads="1"/>
          </p:cNvSpPr>
          <p:nvPr/>
        </p:nvSpPr>
        <p:spPr bwMode="auto">
          <a:xfrm>
            <a:off x="3854211" y="1836760"/>
            <a:ext cx="108347" cy="108347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zh-CN" altLang="en-US" sz="20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Oval 43"/>
          <p:cNvSpPr>
            <a:spLocks noChangeArrowheads="1"/>
          </p:cNvSpPr>
          <p:nvPr/>
        </p:nvSpPr>
        <p:spPr bwMode="auto">
          <a:xfrm>
            <a:off x="6383098" y="835444"/>
            <a:ext cx="108347" cy="108347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zh-CN" altLang="en-US" sz="20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Oval 44"/>
          <p:cNvSpPr>
            <a:spLocks noChangeArrowheads="1"/>
          </p:cNvSpPr>
          <p:nvPr/>
        </p:nvSpPr>
        <p:spPr bwMode="auto">
          <a:xfrm>
            <a:off x="7055802" y="1531960"/>
            <a:ext cx="108347" cy="108347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zh-CN" altLang="en-US" sz="20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Oval 57"/>
          <p:cNvSpPr>
            <a:spLocks noChangeArrowheads="1"/>
          </p:cNvSpPr>
          <p:nvPr/>
        </p:nvSpPr>
        <p:spPr bwMode="auto">
          <a:xfrm>
            <a:off x="4718604" y="2195138"/>
            <a:ext cx="108347" cy="108347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zh-CN" altLang="en-US" sz="20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2" name="图片 38" descr="10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2939" y="1296217"/>
            <a:ext cx="867966" cy="688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图片 39" descr="11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8604" y="1170010"/>
            <a:ext cx="432197" cy="977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图片 41" descr="13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10595" y="1030706"/>
            <a:ext cx="576263" cy="758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图片 40" descr="12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64913" y="200568"/>
            <a:ext cx="788194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椭圆 35"/>
          <p:cNvSpPr/>
          <p:nvPr/>
        </p:nvSpPr>
        <p:spPr>
          <a:xfrm>
            <a:off x="3830098" y="1810605"/>
            <a:ext cx="143797" cy="14379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4701130" y="2180894"/>
            <a:ext cx="143797" cy="14379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Line 5"/>
          <p:cNvSpPr>
            <a:spLocks noChangeShapeType="1"/>
          </p:cNvSpPr>
          <p:nvPr/>
        </p:nvSpPr>
        <p:spPr bwMode="auto">
          <a:xfrm>
            <a:off x="3854211" y="2682104"/>
            <a:ext cx="394335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tailEnd type="stealth" w="med" len="med"/>
          </a:ln>
        </p:spPr>
        <p:txBody>
          <a:bodyPr/>
          <a:lstStyle/>
          <a:p>
            <a:endParaRPr lang="zh-CN" altLang="en-US" sz="20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Line 7"/>
          <p:cNvSpPr>
            <a:spLocks noChangeShapeType="1"/>
          </p:cNvSpPr>
          <p:nvPr/>
        </p:nvSpPr>
        <p:spPr bwMode="auto">
          <a:xfrm flipV="1">
            <a:off x="5744923" y="846160"/>
            <a:ext cx="0" cy="356354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tailEnd type="stealth" w="med" len="med"/>
          </a:ln>
        </p:spPr>
        <p:txBody>
          <a:bodyPr/>
          <a:lstStyle/>
          <a:p>
            <a:endParaRPr lang="zh-CN" altLang="en-US" sz="20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5658722" y="2589811"/>
            <a:ext cx="143797" cy="14379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2" name="Text Box 27"/>
          <p:cNvSpPr txBox="1">
            <a:spLocks noChangeArrowheads="1"/>
          </p:cNvSpPr>
          <p:nvPr/>
        </p:nvSpPr>
        <p:spPr bwMode="auto">
          <a:xfrm>
            <a:off x="3964633" y="4155926"/>
            <a:ext cx="103941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斑马场</a:t>
            </a:r>
          </a:p>
        </p:txBody>
      </p:sp>
      <p:pic>
        <p:nvPicPr>
          <p:cNvPr id="53" name="图片 116" descr="14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3556" y="3528988"/>
            <a:ext cx="89058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图片 117" descr="15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2901" y="3725415"/>
            <a:ext cx="611981" cy="756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Text Box 27"/>
          <p:cNvSpPr txBox="1">
            <a:spLocks noChangeArrowheads="1"/>
          </p:cNvSpPr>
          <p:nvPr/>
        </p:nvSpPr>
        <p:spPr bwMode="auto">
          <a:xfrm>
            <a:off x="7020272" y="4259872"/>
            <a:ext cx="81081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猴山</a:t>
            </a:r>
          </a:p>
        </p:txBody>
      </p:sp>
      <p:sp>
        <p:nvSpPr>
          <p:cNvPr id="56" name="TextBox 4"/>
          <p:cNvSpPr txBox="1">
            <a:spLocks noChangeArrowheads="1"/>
          </p:cNvSpPr>
          <p:nvPr/>
        </p:nvSpPr>
        <p:spPr bwMode="auto">
          <a:xfrm>
            <a:off x="445186" y="1275606"/>
            <a:ext cx="252028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参观斑马场后，同学们想去猴山，说一说他们的行走路线。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1"/>
          <p:cNvSpPr txBox="1"/>
          <p:nvPr/>
        </p:nvSpPr>
        <p:spPr>
          <a:xfrm>
            <a:off x="2267744" y="555526"/>
            <a:ext cx="6696744" cy="4002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如图，小明家与小红家的方向距离描述正确的是（　　）。</a:t>
            </a:r>
            <a:endParaRPr lang="en-US" altLang="zh-CN" sz="1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en-US" altLang="zh-CN" sz="1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en-US" altLang="zh-CN" sz="1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en-US" altLang="zh-CN" sz="1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en-US" altLang="zh-CN" sz="1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1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zh-CN" altLang="en-US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．小明：小红在我家南偏西</a:t>
            </a:r>
            <a:r>
              <a:rPr lang="en-US" altLang="zh-CN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60°</a:t>
            </a:r>
            <a:r>
              <a:rPr lang="zh-CN" altLang="en-US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的方向距离</a:t>
            </a:r>
            <a:r>
              <a:rPr lang="en-US" altLang="zh-CN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400</a:t>
            </a:r>
            <a:r>
              <a:rPr lang="zh-CN" altLang="en-US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米。</a:t>
            </a:r>
            <a:endParaRPr lang="en-US" altLang="zh-CN" sz="1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r>
              <a:rPr lang="zh-CN" altLang="en-US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．小明：小红在我家南偏西</a:t>
            </a:r>
            <a:r>
              <a:rPr lang="en-US" altLang="zh-CN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30°</a:t>
            </a:r>
            <a:r>
              <a:rPr lang="zh-CN" altLang="en-US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的方向距离</a:t>
            </a:r>
            <a:r>
              <a:rPr lang="en-US" altLang="zh-CN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400</a:t>
            </a:r>
            <a:r>
              <a:rPr lang="zh-CN" altLang="en-US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米。</a:t>
            </a:r>
            <a:endParaRPr lang="en-US" altLang="zh-CN" sz="1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</a:t>
            </a:r>
            <a:r>
              <a:rPr lang="zh-CN" altLang="en-US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．小红：小明在我家北偏西</a:t>
            </a:r>
            <a:r>
              <a:rPr lang="en-US" altLang="zh-CN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60°</a:t>
            </a:r>
            <a:r>
              <a:rPr lang="zh-CN" altLang="en-US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的方向距离</a:t>
            </a:r>
            <a:r>
              <a:rPr lang="en-US" altLang="zh-CN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400</a:t>
            </a:r>
            <a:r>
              <a:rPr lang="zh-CN" altLang="en-US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米。</a:t>
            </a:r>
            <a:endParaRPr lang="en-US" altLang="zh-CN" sz="1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</a:t>
            </a:r>
            <a:r>
              <a:rPr lang="zh-CN" altLang="en-US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．小红：小明在我家北偏东</a:t>
            </a:r>
            <a:r>
              <a:rPr lang="en-US" altLang="zh-CN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30°</a:t>
            </a:r>
            <a:r>
              <a:rPr lang="zh-CN" altLang="en-US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的方向距离</a:t>
            </a:r>
            <a:r>
              <a:rPr lang="en-US" altLang="zh-CN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400</a:t>
            </a:r>
            <a:r>
              <a:rPr lang="zh-CN" altLang="en-US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米。</a:t>
            </a:r>
          </a:p>
          <a:p>
            <a:pPr>
              <a:lnSpc>
                <a:spcPct val="130000"/>
              </a:lnSpc>
            </a:pPr>
            <a:endParaRPr lang="zh-CN" altLang="en-US" sz="1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740352" y="555526"/>
            <a:ext cx="312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endParaRPr lang="zh-CN" altLang="en-US" sz="1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472163" y="1783264"/>
            <a:ext cx="936171" cy="948154"/>
            <a:chOff x="7634515" y="3048001"/>
            <a:chExt cx="1248228" cy="1264205"/>
          </a:xfrm>
        </p:grpSpPr>
        <p:pic>
          <p:nvPicPr>
            <p:cNvPr id="10" name="Picture 4" descr="C:\Users\Administrator\Desktop\11443495_121902786000_2_副本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57371" y="3048001"/>
              <a:ext cx="833486" cy="892772"/>
            </a:xfrm>
            <a:prstGeom prst="rect">
              <a:avLst/>
            </a:prstGeom>
            <a:noFill/>
          </p:spPr>
        </p:pic>
        <p:sp>
          <p:nvSpPr>
            <p:cNvPr id="11" name="TextBox 56"/>
            <p:cNvSpPr txBox="1"/>
            <p:nvPr/>
          </p:nvSpPr>
          <p:spPr>
            <a:xfrm>
              <a:off x="7634515" y="3860801"/>
              <a:ext cx="1248228" cy="451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小红家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150051" y="1203598"/>
            <a:ext cx="936171" cy="907334"/>
            <a:chOff x="9927773" y="1520370"/>
            <a:chExt cx="1248228" cy="1209778"/>
          </a:xfrm>
        </p:grpSpPr>
        <p:pic>
          <p:nvPicPr>
            <p:cNvPr id="13" name="Picture 3" descr="C:\Users\Administrator\Desktop\93g58PICQwc_1024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993084" y="1520370"/>
              <a:ext cx="732971" cy="732971"/>
            </a:xfrm>
            <a:prstGeom prst="rect">
              <a:avLst/>
            </a:prstGeom>
            <a:noFill/>
          </p:spPr>
        </p:pic>
        <p:sp>
          <p:nvSpPr>
            <p:cNvPr id="14" name="TextBox 57"/>
            <p:cNvSpPr txBox="1"/>
            <p:nvPr/>
          </p:nvSpPr>
          <p:spPr>
            <a:xfrm>
              <a:off x="9927773" y="2278743"/>
              <a:ext cx="1248228" cy="451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小明家</a:t>
              </a:r>
            </a:p>
          </p:txBody>
        </p:sp>
      </p:grpSp>
      <p:sp>
        <p:nvSpPr>
          <p:cNvPr id="15" name="任意多边形 14"/>
          <p:cNvSpPr/>
          <p:nvPr/>
        </p:nvSpPr>
        <p:spPr>
          <a:xfrm>
            <a:off x="3147078" y="1696178"/>
            <a:ext cx="2253344" cy="555172"/>
          </a:xfrm>
          <a:custGeom>
            <a:avLst/>
            <a:gdLst>
              <a:gd name="connsiteX0" fmla="*/ 1843314 w 2002972"/>
              <a:gd name="connsiteY0" fmla="*/ 0 h 493486"/>
              <a:gd name="connsiteX1" fmla="*/ 0 w 2002972"/>
              <a:gd name="connsiteY1" fmla="*/ 493486 h 493486"/>
              <a:gd name="connsiteX2" fmla="*/ 2002972 w 2002972"/>
              <a:gd name="connsiteY2" fmla="*/ 493486 h 493486"/>
              <a:gd name="connsiteX3" fmla="*/ 2002972 w 2002972"/>
              <a:gd name="connsiteY3" fmla="*/ 493486 h 493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2972" h="493486">
                <a:moveTo>
                  <a:pt x="1843314" y="0"/>
                </a:moveTo>
                <a:lnTo>
                  <a:pt x="0" y="493486"/>
                </a:lnTo>
                <a:lnTo>
                  <a:pt x="2002972" y="493486"/>
                </a:lnTo>
                <a:lnTo>
                  <a:pt x="2002972" y="493486"/>
                </a:ln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61"/>
          <p:cNvSpPr txBox="1"/>
          <p:nvPr/>
        </p:nvSpPr>
        <p:spPr>
          <a:xfrm rot="20297722">
            <a:off x="3653265" y="1638840"/>
            <a:ext cx="9361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400</a:t>
            </a:r>
            <a:r>
              <a:rPr lang="zh-CN" altLang="en-US" sz="1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</a:p>
        </p:txBody>
      </p:sp>
      <p:sp>
        <p:nvSpPr>
          <p:cNvPr id="17" name="TextBox 62"/>
          <p:cNvSpPr txBox="1"/>
          <p:nvPr/>
        </p:nvSpPr>
        <p:spPr>
          <a:xfrm rot="21449364">
            <a:off x="3827438" y="1976295"/>
            <a:ext cx="9361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30°</a:t>
            </a:r>
            <a:endParaRPr lang="zh-CN" altLang="en-US" sz="16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901163" y="1151892"/>
            <a:ext cx="449604" cy="533400"/>
            <a:chOff x="9666514" y="2090057"/>
            <a:chExt cx="599472" cy="711200"/>
          </a:xfrm>
        </p:grpSpPr>
        <p:cxnSp>
          <p:nvCxnSpPr>
            <p:cNvPr id="19" name="直接箭头连接符 18"/>
            <p:cNvCxnSpPr/>
            <p:nvPr/>
          </p:nvCxnSpPr>
          <p:spPr>
            <a:xfrm flipV="1">
              <a:off x="9666514" y="2090057"/>
              <a:ext cx="0" cy="7112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65"/>
            <p:cNvSpPr txBox="1"/>
            <p:nvPr/>
          </p:nvSpPr>
          <p:spPr>
            <a:xfrm>
              <a:off x="9703133" y="2112317"/>
              <a:ext cx="562853" cy="451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北</a:t>
              </a:r>
            </a:p>
          </p:txBody>
        </p:sp>
      </p:grpSp>
      <p:pic>
        <p:nvPicPr>
          <p:cNvPr id="22" name="图片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23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062" y="1635646"/>
            <a:ext cx="2700338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9"/>
          <p:cNvSpPr txBox="1">
            <a:spLocks noChangeArrowheads="1"/>
          </p:cNvSpPr>
          <p:nvPr/>
        </p:nvSpPr>
        <p:spPr bwMode="auto">
          <a:xfrm>
            <a:off x="539552" y="267494"/>
            <a:ext cx="7937202" cy="418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在“夺宝”游戏中，需要找到三把钥匙才能打开宝箱。下图是一张藏宝图，以宝箱为观测点。你能找到钥匙的位置，并填在图中吗？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⑴①号钥匙的位置是北偏东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40°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距离宝箱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1cm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⑵②号钥匙的位置是北偏西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75°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距离宝箱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3cm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⑶③号钥匙的位置是南偏东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30°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距离宝箱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2cm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7037659" y="2140263"/>
            <a:ext cx="54054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①</a:t>
            </a:r>
          </a:p>
        </p:txBody>
      </p:sp>
      <p:sp>
        <p:nvSpPr>
          <p:cNvPr id="10" name="TextBox 10"/>
          <p:cNvSpPr txBox="1">
            <a:spLocks noChangeArrowheads="1"/>
          </p:cNvSpPr>
          <p:nvPr/>
        </p:nvSpPr>
        <p:spPr bwMode="auto">
          <a:xfrm>
            <a:off x="5381475" y="2214915"/>
            <a:ext cx="54054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②</a:t>
            </a:r>
          </a:p>
        </p:txBody>
      </p:sp>
      <p:sp>
        <p:nvSpPr>
          <p:cNvPr id="11" name="TextBox 11"/>
          <p:cNvSpPr txBox="1">
            <a:spLocks noChangeArrowheads="1"/>
          </p:cNvSpPr>
          <p:nvPr/>
        </p:nvSpPr>
        <p:spPr bwMode="auto">
          <a:xfrm>
            <a:off x="7181675" y="3489573"/>
            <a:ext cx="54054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③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539552" y="915566"/>
            <a:ext cx="5078767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以雷达站为观测点。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潜水艇的位置是北偏东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60°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距离雷达站</a:t>
            </a:r>
            <a:r>
              <a:rPr lang="zh-CN" altLang="en-US" sz="2400" b="1" u="sng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km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巡洋舰的位置是</a:t>
            </a:r>
            <a:r>
              <a:rPr lang="zh-CN" altLang="en-US" sz="2400" b="1" u="sng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偏</a:t>
            </a:r>
            <a:r>
              <a:rPr lang="zh-CN" altLang="en-US" sz="2400" b="1" u="sng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距离雷达站</a:t>
            </a:r>
            <a:r>
              <a:rPr lang="zh-CN" altLang="en-US" sz="2400" b="1" u="sng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km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护卫舰的位置是</a:t>
            </a:r>
            <a:r>
              <a:rPr lang="zh-CN" altLang="en-US" sz="2400" b="1" u="sng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偏 </a:t>
            </a:r>
            <a:r>
              <a:rPr lang="zh-CN" altLang="en-US" sz="2400" b="1" u="sng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距离雷达站</a:t>
            </a:r>
            <a:r>
              <a:rPr lang="zh-CN" altLang="en-US" sz="2400" b="1" u="sng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km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0327" y="1249716"/>
            <a:ext cx="2753915" cy="252650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12"/>
          <p:cNvSpPr txBox="1">
            <a:spLocks noChangeArrowheads="1"/>
          </p:cNvSpPr>
          <p:nvPr/>
        </p:nvSpPr>
        <p:spPr bwMode="auto">
          <a:xfrm>
            <a:off x="2267744" y="1851670"/>
            <a:ext cx="78426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480</a:t>
            </a:r>
            <a:endParaRPr lang="zh-CN" altLang="en-US" sz="24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13"/>
          <p:cNvSpPr txBox="1">
            <a:spLocks noChangeArrowheads="1"/>
          </p:cNvSpPr>
          <p:nvPr/>
        </p:nvSpPr>
        <p:spPr bwMode="auto">
          <a:xfrm>
            <a:off x="2850186" y="2346726"/>
            <a:ext cx="78571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西</a:t>
            </a:r>
          </a:p>
        </p:txBody>
      </p:sp>
      <p:sp>
        <p:nvSpPr>
          <p:cNvPr id="11" name="TextBox 14"/>
          <p:cNvSpPr txBox="1">
            <a:spLocks noChangeArrowheads="1"/>
          </p:cNvSpPr>
          <p:nvPr/>
        </p:nvSpPr>
        <p:spPr bwMode="auto">
          <a:xfrm>
            <a:off x="3995936" y="2346725"/>
            <a:ext cx="12124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北</a:t>
            </a:r>
            <a:r>
              <a:rPr lang="en-US" altLang="zh-CN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15°</a:t>
            </a:r>
            <a:endParaRPr lang="zh-CN" altLang="en-US" sz="24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5"/>
          <p:cNvSpPr txBox="1">
            <a:spLocks noChangeArrowheads="1"/>
          </p:cNvSpPr>
          <p:nvPr/>
        </p:nvSpPr>
        <p:spPr bwMode="auto">
          <a:xfrm>
            <a:off x="2255187" y="2735865"/>
            <a:ext cx="78426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600</a:t>
            </a:r>
            <a:endParaRPr lang="zh-CN" altLang="en-US" sz="24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6"/>
          <p:cNvSpPr txBox="1">
            <a:spLocks noChangeArrowheads="1"/>
          </p:cNvSpPr>
          <p:nvPr/>
        </p:nvSpPr>
        <p:spPr bwMode="auto">
          <a:xfrm>
            <a:off x="2850186" y="3242133"/>
            <a:ext cx="78571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西</a:t>
            </a:r>
          </a:p>
        </p:txBody>
      </p:sp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4251283" y="3190205"/>
            <a:ext cx="12124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南</a:t>
            </a:r>
            <a:r>
              <a:rPr lang="en-US" altLang="zh-CN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30°</a:t>
            </a:r>
            <a:endParaRPr lang="zh-CN" altLang="en-US" sz="24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18"/>
          <p:cNvSpPr txBox="1">
            <a:spLocks noChangeArrowheads="1"/>
          </p:cNvSpPr>
          <p:nvPr/>
        </p:nvSpPr>
        <p:spPr bwMode="auto">
          <a:xfrm>
            <a:off x="2419049" y="3651870"/>
            <a:ext cx="78426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630</a:t>
            </a:r>
            <a:endParaRPr lang="zh-CN" altLang="en-US" sz="24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9"/>
          <p:cNvSpPr txBox="1">
            <a:spLocks noChangeArrowheads="1"/>
          </p:cNvSpPr>
          <p:nvPr/>
        </p:nvSpPr>
        <p:spPr bwMode="auto">
          <a:xfrm>
            <a:off x="539552" y="339502"/>
            <a:ext cx="233164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填一填。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552</Words>
  <Application>Microsoft Office PowerPoint</Application>
  <PresentationFormat>全屏显示(16:9)</PresentationFormat>
  <Paragraphs>124</Paragraphs>
  <Slides>13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楷体</vt:lpstr>
      <vt:lpstr>Calibri</vt:lpstr>
      <vt:lpstr>幼圆</vt:lpstr>
      <vt:lpstr>宋体</vt:lpstr>
      <vt:lpstr>Arial</vt:lpstr>
      <vt:lpstr>微软雅黑</vt:lpstr>
      <vt:lpstr>黑体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4</cp:revision>
  <dcterms:created xsi:type="dcterms:W3CDTF">2017-03-17T02:28:00Z</dcterms:created>
  <dcterms:modified xsi:type="dcterms:W3CDTF">2019-10-18T07:14:11Z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